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Ligh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Light-bold.fntdata"/><Relationship Id="rId27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a72bbe65f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2a72bbe65f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jocelyn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015854a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015854a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a72bbe65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a72bbe65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9262ee2f_0_2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f9262ee2f_0_2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Divided humaneval problems into difficulty buckets, minus hardest 15. Predictions were very accurate. Dotted line: Power law fit to smaller models, which accurately predicts gpt-4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09a7bba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09a7bba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9f0cedd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9f0cedd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9f0cedd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9f0cedd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d01c9c46cf088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d01c9c46cf088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d01c9c46cf088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d01c9c46cf088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dn.openai.com/papers/gpt-4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3359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2504450"/>
            <a:ext cx="5055600" cy="18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“OpenAI (2023)”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CECS 451</a:t>
            </a:r>
            <a:r>
              <a:rPr lang="en"/>
              <a:t> Midterm Presentation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Instructor: </a:t>
            </a:r>
            <a:r>
              <a:rPr lang="en"/>
              <a:t>Professor Mahshid Fardadi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3: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Jocelyn Gonzalez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 Jimenez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Ruby Nguyen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Bich-Tram Pham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Dimpal Shah</a:t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0101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Capability &amp; Challenges</a:t>
            </a:r>
            <a:endParaRPr b="0" sz="20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19509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idx="4294967295" type="title"/>
          </p:nvPr>
        </p:nvSpPr>
        <p:spPr>
          <a:xfrm>
            <a:off x="860325" y="2710825"/>
            <a:ext cx="7743300" cy="18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“...promote ethical and responsible use of AI language models and support their potential to benefit society as a whole” </a:t>
            </a: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- ChatGPT about OpenAI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45"/>
          <p:cNvSpPr txBox="1"/>
          <p:nvPr>
            <p:ph idx="4294967295" type="title"/>
          </p:nvPr>
        </p:nvSpPr>
        <p:spPr>
          <a:xfrm>
            <a:off x="500750" y="210105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Solution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1" name="Google Shape;311;p4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2203625" y="2783100"/>
            <a:ext cx="60993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2.  </a:t>
            </a:r>
            <a:r>
              <a:rPr b="1" lang="en" sz="1600"/>
              <a:t>Adversarial testing with domain experts:</a:t>
            </a:r>
            <a:endParaRPr b="1" sz="1600"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Domains such as long-term AI alignment risks, cybersecurity, biorisk, and international security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Testing model behavior in high-risk areas which need niche expertise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/>
          <p:nvPr/>
        </p:nvSpPr>
        <p:spPr>
          <a:xfrm>
            <a:off x="572013" y="3068700"/>
            <a:ext cx="1407000" cy="140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12" y="3301500"/>
            <a:ext cx="941400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415700" y="1153800"/>
            <a:ext cx="6718500" cy="1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Protocols for the development and deployment process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team filters out inappropriate or harmful content from the training data.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 the model to detect and refuse harmful instructions and prompt.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46"/>
          <p:cNvSpPr/>
          <p:nvPr/>
        </p:nvSpPr>
        <p:spPr>
          <a:xfrm>
            <a:off x="7313725" y="1089150"/>
            <a:ext cx="1407000" cy="1407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6523" y="1321948"/>
            <a:ext cx="941400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cxnSp>
        <p:nvCxnSpPr>
          <p:cNvPr id="323" name="Google Shape;323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4" name="Google Shape;324;p47"/>
          <p:cNvSpPr txBox="1"/>
          <p:nvPr/>
        </p:nvSpPr>
        <p:spPr>
          <a:xfrm>
            <a:off x="780900" y="1182050"/>
            <a:ext cx="758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Primary method for GPT-4 was RLHF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 tuned GPT-4 with SFT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RBRMs to guid GPT-4 towards appropriate refusals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388" y="2726150"/>
            <a:ext cx="3350762" cy="24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706" y="2726150"/>
            <a:ext cx="3211256" cy="24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332" name="Google Shape;332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3" name="Google Shape;333;p48"/>
          <p:cNvSpPr txBox="1"/>
          <p:nvPr/>
        </p:nvSpPr>
        <p:spPr>
          <a:xfrm>
            <a:off x="713500" y="1352425"/>
            <a:ext cx="7720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Will continue to update models to make them safer and more aligned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Adopt layers of mitigations throughout the model system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Build evaluations, mitigations, and approach deployment with real world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usage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mind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Ensure that safety assessments cover emergent risks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Doing more research into economic impacts of AI and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increased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automation, evaluations for risky emergent behaviors, interpretability,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explainability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calibration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9" name="Google Shape;339;p49"/>
          <p:cNvSpPr txBox="1"/>
          <p:nvPr/>
        </p:nvSpPr>
        <p:spPr>
          <a:xfrm>
            <a:off x="940650" y="1331125"/>
            <a:ext cx="7262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https://cdn.openai.com/papers/gpt-4.pdf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3418350" y="2597700"/>
            <a:ext cx="2307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68" name="Google Shape;168;p37"/>
          <p:cNvSpPr txBox="1"/>
          <p:nvPr>
            <p:ph idx="2" type="title"/>
          </p:nvPr>
        </p:nvSpPr>
        <p:spPr>
          <a:xfrm>
            <a:off x="6028553" y="27942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SOLUTION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9" name="Google Shape;169;p37"/>
          <p:cNvSpPr txBox="1"/>
          <p:nvPr>
            <p:ph idx="4" type="title"/>
          </p:nvPr>
        </p:nvSpPr>
        <p:spPr>
          <a:xfrm>
            <a:off x="928300" y="2674000"/>
            <a:ext cx="23073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PREDICTABLE SCALING</a:t>
            </a:r>
            <a:endParaRPr/>
          </a:p>
        </p:txBody>
      </p:sp>
      <p:sp>
        <p:nvSpPr>
          <p:cNvPr id="170" name="Google Shape;170;p37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7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2" name="Google Shape;172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3" name="Google Shape;173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4" name="Google Shape;174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5" name="Google Shape;175;p37"/>
          <p:cNvSpPr txBox="1"/>
          <p:nvPr>
            <p:ph idx="6" type="title"/>
          </p:nvPr>
        </p:nvSpPr>
        <p:spPr>
          <a:xfrm>
            <a:off x="1704150" y="315550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Agenda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938500" y="445025"/>
            <a:ext cx="7734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Predictable Scaling - </a:t>
            </a:r>
            <a:r>
              <a:rPr lang="en" sz="1900"/>
              <a:t>building deep learning stack for scale predictability</a:t>
            </a:r>
            <a:endParaRPr sz="1900"/>
          </a:p>
        </p:txBody>
      </p:sp>
      <p:sp>
        <p:nvSpPr>
          <p:cNvPr id="181" name="Google Shape;181;p38"/>
          <p:cNvSpPr txBox="1"/>
          <p:nvPr>
            <p:ph idx="1" type="subTitle"/>
          </p:nvPr>
        </p:nvSpPr>
        <p:spPr>
          <a:xfrm>
            <a:off x="938516" y="1386425"/>
            <a:ext cx="61170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Predict GPT-4’s performance by training  smaller models</a:t>
            </a:r>
            <a:endParaRPr/>
          </a:p>
        </p:txBody>
      </p:sp>
      <p:sp>
        <p:nvSpPr>
          <p:cNvPr id="182" name="Google Shape;182;p38"/>
          <p:cNvSpPr txBox="1"/>
          <p:nvPr>
            <p:ph idx="3" type="title"/>
          </p:nvPr>
        </p:nvSpPr>
        <p:spPr>
          <a:xfrm>
            <a:off x="2862600" y="2383950"/>
            <a:ext cx="31416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Pass rate on HumanEval dataset: “...measures the ability to synthesize Python functions of varying complexity.”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Created infrastructure and optimization methods with predictable behavior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Power law relationship for each problem: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E(p) [log(pass_rate(C))] = α∗C ^(−k)</a:t>
            </a:r>
            <a:endParaRPr/>
          </a:p>
        </p:txBody>
      </p:sp>
      <p:sp>
        <p:nvSpPr>
          <p:cNvPr id="183" name="Google Shape;183;p38"/>
          <p:cNvSpPr txBox="1"/>
          <p:nvPr>
            <p:ph idx="4" type="subTitle"/>
          </p:nvPr>
        </p:nvSpPr>
        <p:spPr>
          <a:xfrm>
            <a:off x="3208188" y="1778538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Interpretable metric of capability:</a:t>
            </a:r>
            <a:endParaRPr/>
          </a:p>
        </p:txBody>
      </p:sp>
      <p:sp>
        <p:nvSpPr>
          <p:cNvPr id="184" name="Google Shape;184;p38"/>
          <p:cNvSpPr txBox="1"/>
          <p:nvPr>
            <p:ph idx="5" type="title"/>
          </p:nvPr>
        </p:nvSpPr>
        <p:spPr>
          <a:xfrm>
            <a:off x="-73250" y="2504200"/>
            <a:ext cx="27630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Predicting final loss w/ high accuracy using scaling law: L(C) = aC^(b) + c</a:t>
            </a:r>
            <a:endParaRPr/>
          </a:p>
        </p:txBody>
      </p:sp>
      <p:sp>
        <p:nvSpPr>
          <p:cNvPr id="185" name="Google Shape;185;p38"/>
          <p:cNvSpPr txBox="1"/>
          <p:nvPr>
            <p:ph idx="6" type="subTitle"/>
          </p:nvPr>
        </p:nvSpPr>
        <p:spPr>
          <a:xfrm>
            <a:off x="270438" y="199182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Prediction</a:t>
            </a:r>
            <a:endParaRPr/>
          </a:p>
        </p:txBody>
      </p:sp>
      <p:sp>
        <p:nvSpPr>
          <p:cNvPr id="186" name="Google Shape;186;p38"/>
          <p:cNvSpPr txBox="1"/>
          <p:nvPr>
            <p:ph idx="7" type="title"/>
          </p:nvPr>
        </p:nvSpPr>
        <p:spPr>
          <a:xfrm>
            <a:off x="6004188" y="250420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“proposes several tasks for which model performance decreases as function of scale”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GPT-4 instead reverses this trend, making this capability hard to predict</a:t>
            </a:r>
            <a:endParaRPr/>
          </a:p>
        </p:txBody>
      </p:sp>
      <p:sp>
        <p:nvSpPr>
          <p:cNvPr id="187" name="Google Shape;187;p38"/>
          <p:cNvSpPr txBox="1"/>
          <p:nvPr>
            <p:ph idx="8" type="subTitle"/>
          </p:nvPr>
        </p:nvSpPr>
        <p:spPr>
          <a:xfrm>
            <a:off x="6253363" y="189880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Capabilities hard to predict: Inverse Scaling Prize</a:t>
            </a:r>
            <a:endParaRPr/>
          </a:p>
        </p:txBody>
      </p:sp>
      <p:cxnSp>
        <p:nvCxnSpPr>
          <p:cNvPr id="188" name="Google Shape;188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9" y="3529652"/>
            <a:ext cx="2388690" cy="14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Difficulty buckets</a:t>
            </a:r>
            <a:endParaRPr/>
          </a:p>
        </p:txBody>
      </p:sp>
      <p:sp>
        <p:nvSpPr>
          <p:cNvPr id="195" name="Google Shape;195;p39"/>
          <p:cNvSpPr txBox="1"/>
          <p:nvPr>
            <p:ph idx="1" type="subTitle"/>
          </p:nvPr>
        </p:nvSpPr>
        <p:spPr>
          <a:xfrm>
            <a:off x="543951" y="4248575"/>
            <a:ext cx="179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Underperformed predictions</a:t>
            </a:r>
            <a:endParaRPr/>
          </a:p>
        </p:txBody>
      </p:sp>
      <p:sp>
        <p:nvSpPr>
          <p:cNvPr id="196" name="Google Shape;196;p39"/>
          <p:cNvSpPr txBox="1"/>
          <p:nvPr>
            <p:ph idx="6" type="subTitle"/>
          </p:nvPr>
        </p:nvSpPr>
        <p:spPr>
          <a:xfrm>
            <a:off x="4239362" y="4127900"/>
            <a:ext cx="1918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almost as well</a:t>
            </a:r>
            <a:endParaRPr/>
          </a:p>
        </p:txBody>
      </p:sp>
      <p:sp>
        <p:nvSpPr>
          <p:cNvPr id="197" name="Google Shape;197;p39"/>
          <p:cNvSpPr/>
          <p:nvPr/>
        </p:nvSpPr>
        <p:spPr>
          <a:xfrm>
            <a:off x="1071800" y="3154075"/>
            <a:ext cx="735900" cy="7266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199" name="Google Shape;199;p39"/>
          <p:cNvGrpSpPr/>
          <p:nvPr/>
        </p:nvGrpSpPr>
        <p:grpSpPr>
          <a:xfrm>
            <a:off x="1275241" y="3288926"/>
            <a:ext cx="345140" cy="456760"/>
            <a:chOff x="6421399" y="2308227"/>
            <a:chExt cx="263567" cy="317614"/>
          </a:xfrm>
        </p:grpSpPr>
        <p:sp>
          <p:nvSpPr>
            <p:cNvPr id="200" name="Google Shape;200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13" y="1134625"/>
            <a:ext cx="2678676" cy="1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/>
          <p:nvPr/>
        </p:nvSpPr>
        <p:spPr>
          <a:xfrm>
            <a:off x="2324700" y="3154150"/>
            <a:ext cx="735900" cy="7266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39"/>
          <p:cNvGrpSpPr/>
          <p:nvPr/>
        </p:nvGrpSpPr>
        <p:grpSpPr>
          <a:xfrm>
            <a:off x="2528141" y="3289001"/>
            <a:ext cx="345140" cy="456760"/>
            <a:chOff x="6421399" y="2308227"/>
            <a:chExt cx="263567" cy="317614"/>
          </a:xfrm>
        </p:grpSpPr>
        <p:sp>
          <p:nvSpPr>
            <p:cNvPr id="207" name="Google Shape;207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39"/>
          <p:cNvSpPr/>
          <p:nvPr/>
        </p:nvSpPr>
        <p:spPr>
          <a:xfrm>
            <a:off x="3577600" y="3154375"/>
            <a:ext cx="735900" cy="7266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39"/>
          <p:cNvGrpSpPr/>
          <p:nvPr/>
        </p:nvGrpSpPr>
        <p:grpSpPr>
          <a:xfrm>
            <a:off x="3781041" y="3289226"/>
            <a:ext cx="345140" cy="456760"/>
            <a:chOff x="6421399" y="2308227"/>
            <a:chExt cx="263567" cy="317614"/>
          </a:xfrm>
        </p:grpSpPr>
        <p:sp>
          <p:nvSpPr>
            <p:cNvPr id="213" name="Google Shape;213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39"/>
          <p:cNvSpPr/>
          <p:nvPr/>
        </p:nvSpPr>
        <p:spPr>
          <a:xfrm>
            <a:off x="4830500" y="3154375"/>
            <a:ext cx="735900" cy="7266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39"/>
          <p:cNvGrpSpPr/>
          <p:nvPr/>
        </p:nvGrpSpPr>
        <p:grpSpPr>
          <a:xfrm>
            <a:off x="5033941" y="3289226"/>
            <a:ext cx="345140" cy="456760"/>
            <a:chOff x="6421399" y="2308227"/>
            <a:chExt cx="263567" cy="317614"/>
          </a:xfrm>
        </p:grpSpPr>
        <p:sp>
          <p:nvSpPr>
            <p:cNvPr id="219" name="Google Shape;219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9"/>
          <p:cNvSpPr/>
          <p:nvPr/>
        </p:nvSpPr>
        <p:spPr>
          <a:xfrm>
            <a:off x="6083400" y="3154375"/>
            <a:ext cx="735900" cy="726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9"/>
          <p:cNvGrpSpPr/>
          <p:nvPr/>
        </p:nvGrpSpPr>
        <p:grpSpPr>
          <a:xfrm>
            <a:off x="6286841" y="3289226"/>
            <a:ext cx="345140" cy="456760"/>
            <a:chOff x="6421399" y="2308227"/>
            <a:chExt cx="263567" cy="317614"/>
          </a:xfrm>
        </p:grpSpPr>
        <p:sp>
          <p:nvSpPr>
            <p:cNvPr id="225" name="Google Shape;225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39"/>
          <p:cNvSpPr/>
          <p:nvPr/>
        </p:nvSpPr>
        <p:spPr>
          <a:xfrm>
            <a:off x="7336300" y="3154225"/>
            <a:ext cx="735900" cy="7266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39"/>
          <p:cNvGrpSpPr/>
          <p:nvPr/>
        </p:nvGrpSpPr>
        <p:grpSpPr>
          <a:xfrm>
            <a:off x="7539741" y="3289076"/>
            <a:ext cx="345140" cy="456760"/>
            <a:chOff x="6421399" y="2308227"/>
            <a:chExt cx="263567" cy="317614"/>
          </a:xfrm>
        </p:grpSpPr>
        <p:sp>
          <p:nvSpPr>
            <p:cNvPr id="231" name="Google Shape;231;p39"/>
            <p:cNvSpPr/>
            <p:nvPr/>
          </p:nvSpPr>
          <p:spPr>
            <a:xfrm>
              <a:off x="6421399" y="2308227"/>
              <a:ext cx="263567" cy="317614"/>
            </a:xfrm>
            <a:custGeom>
              <a:rect b="b" l="l" r="r" t="t"/>
              <a:pathLst>
                <a:path extrusionOk="0" h="10002" w="8300">
                  <a:moveTo>
                    <a:pt x="4192" y="298"/>
                  </a:moveTo>
                  <a:cubicBezTo>
                    <a:pt x="4501" y="298"/>
                    <a:pt x="4775" y="513"/>
                    <a:pt x="4835" y="810"/>
                  </a:cubicBezTo>
                  <a:lnTo>
                    <a:pt x="3430" y="810"/>
                  </a:lnTo>
                  <a:cubicBezTo>
                    <a:pt x="3513" y="513"/>
                    <a:pt x="3775" y="298"/>
                    <a:pt x="4085" y="298"/>
                  </a:cubicBezTo>
                  <a:close/>
                  <a:moveTo>
                    <a:pt x="5918" y="1108"/>
                  </a:moveTo>
                  <a:cubicBezTo>
                    <a:pt x="6275" y="1108"/>
                    <a:pt x="6585" y="1275"/>
                    <a:pt x="6799" y="1560"/>
                  </a:cubicBezTo>
                  <a:lnTo>
                    <a:pt x="1465" y="1560"/>
                  </a:lnTo>
                  <a:cubicBezTo>
                    <a:pt x="1680" y="1275"/>
                    <a:pt x="1989" y="1108"/>
                    <a:pt x="2346" y="1108"/>
                  </a:cubicBezTo>
                  <a:close/>
                  <a:moveTo>
                    <a:pt x="4085" y="1"/>
                  </a:moveTo>
                  <a:cubicBezTo>
                    <a:pt x="3608" y="1"/>
                    <a:pt x="3215" y="346"/>
                    <a:pt x="3156" y="810"/>
                  </a:cubicBezTo>
                  <a:lnTo>
                    <a:pt x="2346" y="810"/>
                  </a:lnTo>
                  <a:cubicBezTo>
                    <a:pt x="1822" y="810"/>
                    <a:pt x="1370" y="1096"/>
                    <a:pt x="1132" y="1560"/>
                  </a:cubicBezTo>
                  <a:lnTo>
                    <a:pt x="596" y="1560"/>
                  </a:lnTo>
                  <a:cubicBezTo>
                    <a:pt x="263" y="1560"/>
                    <a:pt x="1" y="1822"/>
                    <a:pt x="1" y="2156"/>
                  </a:cubicBezTo>
                  <a:cubicBezTo>
                    <a:pt x="1" y="2477"/>
                    <a:pt x="263" y="2751"/>
                    <a:pt x="596" y="2751"/>
                  </a:cubicBezTo>
                  <a:lnTo>
                    <a:pt x="1013" y="2751"/>
                  </a:lnTo>
                  <a:lnTo>
                    <a:pt x="1370" y="9359"/>
                  </a:lnTo>
                  <a:cubicBezTo>
                    <a:pt x="1382" y="9716"/>
                    <a:pt x="1680" y="10002"/>
                    <a:pt x="2037" y="10002"/>
                  </a:cubicBezTo>
                  <a:lnTo>
                    <a:pt x="4466" y="10002"/>
                  </a:lnTo>
                  <a:cubicBezTo>
                    <a:pt x="4537" y="10002"/>
                    <a:pt x="4609" y="9942"/>
                    <a:pt x="4609" y="9847"/>
                  </a:cubicBezTo>
                  <a:cubicBezTo>
                    <a:pt x="4609" y="9752"/>
                    <a:pt x="4549" y="9704"/>
                    <a:pt x="4466" y="9704"/>
                  </a:cubicBezTo>
                  <a:lnTo>
                    <a:pt x="2037" y="9704"/>
                  </a:lnTo>
                  <a:cubicBezTo>
                    <a:pt x="1822" y="9704"/>
                    <a:pt x="1668" y="9538"/>
                    <a:pt x="1644" y="9347"/>
                  </a:cubicBezTo>
                  <a:lnTo>
                    <a:pt x="1287" y="2751"/>
                  </a:lnTo>
                  <a:lnTo>
                    <a:pt x="2084" y="2751"/>
                  </a:lnTo>
                  <a:cubicBezTo>
                    <a:pt x="2156" y="2751"/>
                    <a:pt x="2227" y="2692"/>
                    <a:pt x="2227" y="2596"/>
                  </a:cubicBezTo>
                  <a:cubicBezTo>
                    <a:pt x="2227" y="2525"/>
                    <a:pt x="2168" y="2453"/>
                    <a:pt x="2084" y="2453"/>
                  </a:cubicBezTo>
                  <a:lnTo>
                    <a:pt x="596" y="2453"/>
                  </a:lnTo>
                  <a:cubicBezTo>
                    <a:pt x="429" y="2453"/>
                    <a:pt x="298" y="2322"/>
                    <a:pt x="298" y="2156"/>
                  </a:cubicBezTo>
                  <a:cubicBezTo>
                    <a:pt x="298" y="1989"/>
                    <a:pt x="429" y="1858"/>
                    <a:pt x="596" y="1858"/>
                  </a:cubicBezTo>
                  <a:lnTo>
                    <a:pt x="7704" y="1858"/>
                  </a:lnTo>
                  <a:cubicBezTo>
                    <a:pt x="7871" y="1858"/>
                    <a:pt x="8002" y="1989"/>
                    <a:pt x="8002" y="2156"/>
                  </a:cubicBezTo>
                  <a:cubicBezTo>
                    <a:pt x="8002" y="2322"/>
                    <a:pt x="7871" y="2453"/>
                    <a:pt x="7704" y="2453"/>
                  </a:cubicBezTo>
                  <a:lnTo>
                    <a:pt x="2763" y="2453"/>
                  </a:lnTo>
                  <a:cubicBezTo>
                    <a:pt x="2692" y="2453"/>
                    <a:pt x="2620" y="2513"/>
                    <a:pt x="2620" y="2596"/>
                  </a:cubicBezTo>
                  <a:cubicBezTo>
                    <a:pt x="2620" y="2680"/>
                    <a:pt x="2680" y="2751"/>
                    <a:pt x="2763" y="2751"/>
                  </a:cubicBezTo>
                  <a:lnTo>
                    <a:pt x="7002" y="2751"/>
                  </a:lnTo>
                  <a:lnTo>
                    <a:pt x="6633" y="9347"/>
                  </a:lnTo>
                  <a:cubicBezTo>
                    <a:pt x="6621" y="9550"/>
                    <a:pt x="6454" y="9704"/>
                    <a:pt x="6252" y="9704"/>
                  </a:cubicBezTo>
                  <a:lnTo>
                    <a:pt x="5156" y="9704"/>
                  </a:lnTo>
                  <a:cubicBezTo>
                    <a:pt x="5085" y="9704"/>
                    <a:pt x="5013" y="9752"/>
                    <a:pt x="5013" y="9847"/>
                  </a:cubicBezTo>
                  <a:cubicBezTo>
                    <a:pt x="5013" y="9942"/>
                    <a:pt x="5073" y="10002"/>
                    <a:pt x="5156" y="10002"/>
                  </a:cubicBezTo>
                  <a:lnTo>
                    <a:pt x="6252" y="10002"/>
                  </a:lnTo>
                  <a:cubicBezTo>
                    <a:pt x="6609" y="10002"/>
                    <a:pt x="6906" y="9716"/>
                    <a:pt x="6918" y="9359"/>
                  </a:cubicBezTo>
                  <a:lnTo>
                    <a:pt x="7287" y="2751"/>
                  </a:lnTo>
                  <a:lnTo>
                    <a:pt x="7704" y="2751"/>
                  </a:lnTo>
                  <a:cubicBezTo>
                    <a:pt x="8038" y="2751"/>
                    <a:pt x="8299" y="2477"/>
                    <a:pt x="8299" y="2156"/>
                  </a:cubicBezTo>
                  <a:cubicBezTo>
                    <a:pt x="8288" y="1822"/>
                    <a:pt x="8014" y="1560"/>
                    <a:pt x="7692" y="1560"/>
                  </a:cubicBezTo>
                  <a:lnTo>
                    <a:pt x="7145" y="1560"/>
                  </a:lnTo>
                  <a:cubicBezTo>
                    <a:pt x="6906" y="1108"/>
                    <a:pt x="6442" y="810"/>
                    <a:pt x="5918" y="810"/>
                  </a:cubicBezTo>
                  <a:lnTo>
                    <a:pt x="5132" y="810"/>
                  </a:lnTo>
                  <a:cubicBezTo>
                    <a:pt x="5073" y="346"/>
                    <a:pt x="4668" y="1"/>
                    <a:pt x="41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6539750" y="2414860"/>
              <a:ext cx="26484" cy="162236"/>
            </a:xfrm>
            <a:custGeom>
              <a:rect b="b" l="l" r="r" t="t"/>
              <a:pathLst>
                <a:path extrusionOk="0" h="5109" w="834">
                  <a:moveTo>
                    <a:pt x="405" y="286"/>
                  </a:moveTo>
                  <a:cubicBezTo>
                    <a:pt x="477" y="298"/>
                    <a:pt x="536" y="346"/>
                    <a:pt x="536" y="417"/>
                  </a:cubicBezTo>
                  <a:lnTo>
                    <a:pt x="536" y="4691"/>
                  </a:lnTo>
                  <a:cubicBezTo>
                    <a:pt x="536" y="4763"/>
                    <a:pt x="477" y="4822"/>
                    <a:pt x="405" y="4822"/>
                  </a:cubicBezTo>
                  <a:cubicBezTo>
                    <a:pt x="334" y="4822"/>
                    <a:pt x="274" y="4763"/>
                    <a:pt x="274" y="4691"/>
                  </a:cubicBezTo>
                  <a:lnTo>
                    <a:pt x="274" y="417"/>
                  </a:lnTo>
                  <a:cubicBezTo>
                    <a:pt x="274" y="346"/>
                    <a:pt x="334" y="286"/>
                    <a:pt x="405" y="286"/>
                  </a:cubicBezTo>
                  <a:close/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4691"/>
                  </a:lnTo>
                  <a:cubicBezTo>
                    <a:pt x="0" y="4930"/>
                    <a:pt x="203" y="5108"/>
                    <a:pt x="417" y="5108"/>
                  </a:cubicBezTo>
                  <a:cubicBezTo>
                    <a:pt x="655" y="5108"/>
                    <a:pt x="834" y="4918"/>
                    <a:pt x="834" y="4691"/>
                  </a:cubicBezTo>
                  <a:lnTo>
                    <a:pt x="834" y="417"/>
                  </a:lnTo>
                  <a:cubicBezTo>
                    <a:pt x="834" y="191"/>
                    <a:pt x="64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6590018" y="2414479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537" y="0"/>
                  </a:moveTo>
                  <a:cubicBezTo>
                    <a:pt x="311" y="0"/>
                    <a:pt x="120" y="179"/>
                    <a:pt x="120" y="417"/>
                  </a:cubicBezTo>
                  <a:lnTo>
                    <a:pt x="1" y="4691"/>
                  </a:lnTo>
                  <a:cubicBezTo>
                    <a:pt x="1" y="4811"/>
                    <a:pt x="49" y="4906"/>
                    <a:pt x="120" y="5001"/>
                  </a:cubicBezTo>
                  <a:cubicBezTo>
                    <a:pt x="191" y="5084"/>
                    <a:pt x="311" y="5132"/>
                    <a:pt x="418" y="5132"/>
                  </a:cubicBezTo>
                  <a:cubicBezTo>
                    <a:pt x="644" y="5132"/>
                    <a:pt x="834" y="4953"/>
                    <a:pt x="834" y="4715"/>
                  </a:cubicBezTo>
                  <a:lnTo>
                    <a:pt x="846" y="4025"/>
                  </a:lnTo>
                  <a:cubicBezTo>
                    <a:pt x="846" y="3953"/>
                    <a:pt x="787" y="3882"/>
                    <a:pt x="703" y="3882"/>
                  </a:cubicBezTo>
                  <a:cubicBezTo>
                    <a:pt x="620" y="3882"/>
                    <a:pt x="549" y="3941"/>
                    <a:pt x="549" y="4025"/>
                  </a:cubicBezTo>
                  <a:lnTo>
                    <a:pt x="537" y="4715"/>
                  </a:lnTo>
                  <a:cubicBezTo>
                    <a:pt x="537" y="4787"/>
                    <a:pt x="477" y="4834"/>
                    <a:pt x="406" y="4834"/>
                  </a:cubicBezTo>
                  <a:cubicBezTo>
                    <a:pt x="370" y="4834"/>
                    <a:pt x="322" y="4822"/>
                    <a:pt x="311" y="4787"/>
                  </a:cubicBezTo>
                  <a:cubicBezTo>
                    <a:pt x="287" y="4763"/>
                    <a:pt x="263" y="4727"/>
                    <a:pt x="287" y="4703"/>
                  </a:cubicBezTo>
                  <a:lnTo>
                    <a:pt x="406" y="429"/>
                  </a:lnTo>
                  <a:cubicBezTo>
                    <a:pt x="406" y="358"/>
                    <a:pt x="465" y="310"/>
                    <a:pt x="537" y="310"/>
                  </a:cubicBezTo>
                  <a:cubicBezTo>
                    <a:pt x="561" y="310"/>
                    <a:pt x="608" y="322"/>
                    <a:pt x="620" y="358"/>
                  </a:cubicBezTo>
                  <a:cubicBezTo>
                    <a:pt x="656" y="381"/>
                    <a:pt x="668" y="417"/>
                    <a:pt x="656" y="441"/>
                  </a:cubicBezTo>
                  <a:lnTo>
                    <a:pt x="561" y="3358"/>
                  </a:lnTo>
                  <a:cubicBezTo>
                    <a:pt x="561" y="3441"/>
                    <a:pt x="644" y="3513"/>
                    <a:pt x="715" y="3513"/>
                  </a:cubicBezTo>
                  <a:cubicBezTo>
                    <a:pt x="787" y="3513"/>
                    <a:pt x="858" y="3453"/>
                    <a:pt x="858" y="3358"/>
                  </a:cubicBezTo>
                  <a:lnTo>
                    <a:pt x="953" y="441"/>
                  </a:lnTo>
                  <a:cubicBezTo>
                    <a:pt x="953" y="322"/>
                    <a:pt x="906" y="227"/>
                    <a:pt x="834" y="131"/>
                  </a:cubicBezTo>
                  <a:cubicBezTo>
                    <a:pt x="763" y="36"/>
                    <a:pt x="644" y="0"/>
                    <a:pt x="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6486052" y="2414860"/>
              <a:ext cx="30294" cy="162967"/>
            </a:xfrm>
            <a:custGeom>
              <a:rect b="b" l="l" r="r" t="t"/>
              <a:pathLst>
                <a:path extrusionOk="0" h="5132" w="954">
                  <a:moveTo>
                    <a:pt x="406" y="298"/>
                  </a:moveTo>
                  <a:cubicBezTo>
                    <a:pt x="477" y="298"/>
                    <a:pt x="537" y="358"/>
                    <a:pt x="537" y="417"/>
                  </a:cubicBezTo>
                  <a:lnTo>
                    <a:pt x="656" y="4691"/>
                  </a:lnTo>
                  <a:cubicBezTo>
                    <a:pt x="668" y="4715"/>
                    <a:pt x="656" y="4763"/>
                    <a:pt x="620" y="4775"/>
                  </a:cubicBezTo>
                  <a:cubicBezTo>
                    <a:pt x="596" y="4810"/>
                    <a:pt x="560" y="4822"/>
                    <a:pt x="537" y="4822"/>
                  </a:cubicBezTo>
                  <a:cubicBezTo>
                    <a:pt x="465" y="4822"/>
                    <a:pt x="406" y="4763"/>
                    <a:pt x="406" y="4703"/>
                  </a:cubicBezTo>
                  <a:lnTo>
                    <a:pt x="287" y="429"/>
                  </a:lnTo>
                  <a:cubicBezTo>
                    <a:pt x="287" y="405"/>
                    <a:pt x="298" y="358"/>
                    <a:pt x="310" y="346"/>
                  </a:cubicBezTo>
                  <a:cubicBezTo>
                    <a:pt x="346" y="310"/>
                    <a:pt x="370" y="298"/>
                    <a:pt x="406" y="298"/>
                  </a:cubicBezTo>
                  <a:close/>
                  <a:moveTo>
                    <a:pt x="417" y="0"/>
                  </a:moveTo>
                  <a:cubicBezTo>
                    <a:pt x="298" y="0"/>
                    <a:pt x="191" y="48"/>
                    <a:pt x="120" y="131"/>
                  </a:cubicBezTo>
                  <a:cubicBezTo>
                    <a:pt x="48" y="227"/>
                    <a:pt x="1" y="334"/>
                    <a:pt x="1" y="453"/>
                  </a:cubicBezTo>
                  <a:lnTo>
                    <a:pt x="120" y="4715"/>
                  </a:lnTo>
                  <a:cubicBezTo>
                    <a:pt x="120" y="4941"/>
                    <a:pt x="310" y="5132"/>
                    <a:pt x="537" y="5132"/>
                  </a:cubicBezTo>
                  <a:cubicBezTo>
                    <a:pt x="656" y="5132"/>
                    <a:pt x="763" y="5096"/>
                    <a:pt x="834" y="5001"/>
                  </a:cubicBezTo>
                  <a:cubicBezTo>
                    <a:pt x="906" y="4918"/>
                    <a:pt x="953" y="4810"/>
                    <a:pt x="953" y="4691"/>
                  </a:cubicBezTo>
                  <a:lnTo>
                    <a:pt x="834" y="417"/>
                  </a:lnTo>
                  <a:cubicBezTo>
                    <a:pt x="834" y="179"/>
                    <a:pt x="644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9"/>
          <p:cNvSpPr/>
          <p:nvPr/>
        </p:nvSpPr>
        <p:spPr>
          <a:xfrm>
            <a:off x="3815050" y="2835200"/>
            <a:ext cx="261000" cy="270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/>
          <p:nvPr/>
        </p:nvSpPr>
        <p:spPr>
          <a:xfrm rot="10800000">
            <a:off x="1309250" y="3978275"/>
            <a:ext cx="261000" cy="270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/>
          <p:nvPr/>
        </p:nvSpPr>
        <p:spPr>
          <a:xfrm rot="10800000">
            <a:off x="5076013" y="3978275"/>
            <a:ext cx="261000" cy="270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 rot="5400000">
            <a:off x="3135175" y="3449375"/>
            <a:ext cx="587400" cy="1645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/>
          <p:nvPr/>
        </p:nvSpPr>
        <p:spPr>
          <a:xfrm flipH="1" rot="-5400000">
            <a:off x="6091550" y="3955175"/>
            <a:ext cx="391800" cy="438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 flipH="1" rot="-5400000">
            <a:off x="6560100" y="3501575"/>
            <a:ext cx="764700" cy="1718100"/>
          </a:xfrm>
          <a:prstGeom prst="bentUpArrow">
            <a:avLst>
              <a:gd fmla="val 24400" name="adj1"/>
              <a:gd fmla="val 25000" name="adj2"/>
              <a:gd fmla="val 2850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 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6" name="Google Shape;24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00" y="1108675"/>
            <a:ext cx="2954298" cy="339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325" y="2651725"/>
            <a:ext cx="2365550" cy="1796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748" y="1108674"/>
            <a:ext cx="2365549" cy="28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 txBox="1"/>
          <p:nvPr/>
        </p:nvSpPr>
        <p:spPr>
          <a:xfrm>
            <a:off x="268300" y="4507850"/>
            <a:ext cx="285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Performance on academic and professional exams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5019700" y="5713200"/>
            <a:ext cx="91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3534825" y="4400000"/>
            <a:ext cx="27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 academic benchmarks alongside best SOTA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6713300" y="3902550"/>
            <a:ext cx="23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Visual Inputs example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755" y="661788"/>
            <a:ext cx="1628695" cy="179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6" type="title"/>
          </p:nvPr>
        </p:nvSpPr>
        <p:spPr>
          <a:xfrm>
            <a:off x="3534550" y="1784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0" name="Google Shape;260;p41"/>
          <p:cNvSpPr txBox="1"/>
          <p:nvPr>
            <p:ph type="title"/>
          </p:nvPr>
        </p:nvSpPr>
        <p:spPr>
          <a:xfrm>
            <a:off x="819597" y="2611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Hallucination</a:t>
            </a:r>
            <a:endParaRPr/>
          </a:p>
        </p:txBody>
      </p:sp>
      <p:sp>
        <p:nvSpPr>
          <p:cNvPr id="261" name="Google Shape;261;p41"/>
          <p:cNvSpPr txBox="1"/>
          <p:nvPr>
            <p:ph idx="2" type="title"/>
          </p:nvPr>
        </p:nvSpPr>
        <p:spPr>
          <a:xfrm>
            <a:off x="6000350" y="2597700"/>
            <a:ext cx="2349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Harmful Content</a:t>
            </a:r>
            <a:endParaRPr/>
          </a:p>
        </p:txBody>
      </p:sp>
      <p:sp>
        <p:nvSpPr>
          <p:cNvPr id="262" name="Google Shape;262;p41"/>
          <p:cNvSpPr txBox="1"/>
          <p:nvPr>
            <p:ph idx="7" type="title"/>
          </p:nvPr>
        </p:nvSpPr>
        <p:spPr>
          <a:xfrm>
            <a:off x="819600" y="1784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3" name="Google Shape;263;p41"/>
          <p:cNvSpPr txBox="1"/>
          <p:nvPr>
            <p:ph idx="8" type="title"/>
          </p:nvPr>
        </p:nvSpPr>
        <p:spPr>
          <a:xfrm>
            <a:off x="61418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264" name="Google Shape;264;p41"/>
          <p:cNvCxnSpPr/>
          <p:nvPr/>
        </p:nvCxnSpPr>
        <p:spPr>
          <a:xfrm>
            <a:off x="1642950" y="775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5" name="Google Shape;265;p41"/>
          <p:cNvCxnSpPr/>
          <p:nvPr/>
        </p:nvCxnSpPr>
        <p:spPr>
          <a:xfrm>
            <a:off x="1654500" y="2559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66" name="Google Shape;266;p41"/>
          <p:cNvCxnSpPr/>
          <p:nvPr/>
        </p:nvCxnSpPr>
        <p:spPr>
          <a:xfrm>
            <a:off x="69767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7" name="Google Shape;267;p41"/>
          <p:cNvSpPr txBox="1"/>
          <p:nvPr>
            <p:ph idx="6" type="title"/>
          </p:nvPr>
        </p:nvSpPr>
        <p:spPr>
          <a:xfrm>
            <a:off x="1704150" y="315550"/>
            <a:ext cx="5735700" cy="9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Challenges</a:t>
            </a:r>
            <a:r>
              <a:rPr lang="en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3229000" y="3159400"/>
            <a:ext cx="267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Instructions for recreating commercial and military weapons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Similar problems to hallucinations if  the prompt is too long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711900" y="3159400"/>
            <a:ext cx="228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material that is illogical or untrue in respect to particular sources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6221000" y="3062925"/>
            <a:ext cx="190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Prompts that lead to harmful content or content that shouldn’t be accessed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" name="Google Shape;271;p41"/>
          <p:cNvCxnSpPr/>
          <p:nvPr/>
        </p:nvCxnSpPr>
        <p:spPr>
          <a:xfrm>
            <a:off x="4369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2" name="Google Shape;272;p41"/>
          <p:cNvSpPr txBox="1"/>
          <p:nvPr>
            <p:ph idx="2" type="title"/>
          </p:nvPr>
        </p:nvSpPr>
        <p:spPr>
          <a:xfrm>
            <a:off x="3574153" y="26110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Proliferation of Conventional and Unconventional Weapons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idx="6" type="title"/>
          </p:nvPr>
        </p:nvSpPr>
        <p:spPr>
          <a:xfrm>
            <a:off x="-91925" y="11220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42"/>
          <p:cNvSpPr txBox="1"/>
          <p:nvPr>
            <p:ph type="title"/>
          </p:nvPr>
        </p:nvSpPr>
        <p:spPr>
          <a:xfrm>
            <a:off x="50622" y="3765513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Disinformation and Influence Operations</a:t>
            </a:r>
            <a:endParaRPr sz="1000"/>
          </a:p>
        </p:txBody>
      </p:sp>
      <p:sp>
        <p:nvSpPr>
          <p:cNvPr id="279" name="Google Shape;279;p42"/>
          <p:cNvSpPr txBox="1"/>
          <p:nvPr>
            <p:ph idx="4" type="title"/>
          </p:nvPr>
        </p:nvSpPr>
        <p:spPr>
          <a:xfrm>
            <a:off x="-91928" y="19668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Harms of representation, allocation, and quality of service</a:t>
            </a:r>
            <a:endParaRPr sz="1000"/>
          </a:p>
        </p:txBody>
      </p:sp>
      <p:sp>
        <p:nvSpPr>
          <p:cNvPr id="280" name="Google Shape;280;p42"/>
          <p:cNvSpPr txBox="1"/>
          <p:nvPr>
            <p:ph idx="7" type="title"/>
          </p:nvPr>
        </p:nvSpPr>
        <p:spPr>
          <a:xfrm>
            <a:off x="50625" y="3092938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81" name="Google Shape;281;p42"/>
          <p:cNvCxnSpPr/>
          <p:nvPr/>
        </p:nvCxnSpPr>
        <p:spPr>
          <a:xfrm>
            <a:off x="742975" y="18974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82" name="Google Shape;282;p42"/>
          <p:cNvCxnSpPr/>
          <p:nvPr/>
        </p:nvCxnSpPr>
        <p:spPr>
          <a:xfrm>
            <a:off x="885525" y="3868398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3" name="Google Shape;283;p42"/>
          <p:cNvSpPr txBox="1"/>
          <p:nvPr>
            <p:ph idx="6" type="title"/>
          </p:nvPr>
        </p:nvSpPr>
        <p:spPr>
          <a:xfrm>
            <a:off x="1704150" y="67325"/>
            <a:ext cx="5735700" cy="4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Challenges</a:t>
            </a:r>
            <a:r>
              <a:rPr lang="en" sz="2400">
                <a:solidFill>
                  <a:schemeClr val="accent1"/>
                </a:solidFill>
              </a:rPr>
              <a:t> 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75" y="1450164"/>
            <a:ext cx="7012424" cy="8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 rotWithShape="1">
          <a:blip r:embed="rId4">
            <a:alphaModFix/>
          </a:blip>
          <a:srcRect b="64751" l="0" r="0" t="0"/>
          <a:stretch/>
        </p:blipFill>
        <p:spPr>
          <a:xfrm>
            <a:off x="2117625" y="2809013"/>
            <a:ext cx="5688125" cy="1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938500" y="1659275"/>
            <a:ext cx="49464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Privacy: </a:t>
            </a:r>
            <a:r>
              <a:rPr lang="en"/>
              <a:t>can complete </a:t>
            </a:r>
            <a:r>
              <a:rPr lang="en"/>
              <a:t>multiple basic tasks that may relate to personal and geographic 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Cybersecurity: </a:t>
            </a:r>
            <a:r>
              <a:rPr lang="en"/>
              <a:t>significant limitations for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Potential for Risky Emergent Behaviors: </a:t>
            </a:r>
            <a:r>
              <a:rPr lang="en"/>
              <a:t>Ineffective at autonomously replicating, acquiring resources, and avoiding being shut down “in the wild”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Interactions </a:t>
            </a:r>
            <a:r>
              <a:rPr b="1" lang="en"/>
              <a:t>with other systems: </a:t>
            </a:r>
            <a:r>
              <a:rPr lang="en"/>
              <a:t>Potential for risk created by independent high-impact decision-makers relying on decision assistance from models</a:t>
            </a:r>
            <a:endParaRPr b="1"/>
          </a:p>
        </p:txBody>
      </p:sp>
      <p:cxnSp>
        <p:nvCxnSpPr>
          <p:cNvPr id="292" name="Google Shape;292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Economic Impacts: </a:t>
            </a:r>
            <a:r>
              <a:rPr lang="en"/>
              <a:t>Can augment human workers, either assisting or displacing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Acceleration: </a:t>
            </a:r>
            <a:r>
              <a:rPr lang="en"/>
              <a:t>Risk of racing dynamics leading to a decline in safety standards, the diffusion of bad norms, and accelerated AI timelines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Overreliance: </a:t>
            </a:r>
            <a:r>
              <a:rPr lang="en"/>
              <a:t>Often exhibits tendencies (make up facts, double-down on incorrect information, perform tasks incorrectly) in ways that are more convincing and believable than earlier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99" name="Google Shape;299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